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4"/>
  </p:notesMasterIdLst>
  <p:sldIdLst>
    <p:sldId id="421" r:id="rId3"/>
    <p:sldId id="423" r:id="rId5"/>
    <p:sldId id="437" r:id="rId6"/>
    <p:sldId id="452" r:id="rId7"/>
    <p:sldId id="439" r:id="rId8"/>
    <p:sldId id="461" r:id="rId9"/>
    <p:sldId id="424" r:id="rId10"/>
    <p:sldId id="425" r:id="rId11"/>
    <p:sldId id="426" r:id="rId12"/>
    <p:sldId id="448" r:id="rId13"/>
    <p:sldId id="436" r:id="rId14"/>
    <p:sldId id="270" r:id="rId15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8" userDrawn="1">
          <p15:clr>
            <a:srgbClr val="A4A3A4"/>
          </p15:clr>
        </p15:guide>
        <p15:guide id="2" pos="3821" userDrawn="1">
          <p15:clr>
            <a:srgbClr val="A4A3A4"/>
          </p15:clr>
        </p15:guide>
        <p15:guide id="3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lan" initials="N" lastIdx="1" clrIdx="0"/>
  <p:cmAuthor id="2" name="Hu, Jonathan [ASPUS]" initials="H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7" autoAdjust="0"/>
  </p:normalViewPr>
  <p:slideViewPr>
    <p:cSldViewPr snapToGrid="0" showGuides="1">
      <p:cViewPr>
        <p:scale>
          <a:sx n="150" d="100"/>
          <a:sy n="150" d="100"/>
        </p:scale>
        <p:origin x="-504" y="120"/>
      </p:cViewPr>
      <p:guideLst>
        <p:guide orient="horz" pos="1538"/>
        <p:guide pos="382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5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520A9-B237-495D-8547-6CA0F42A91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04950-B1A0-4965-8D93-ECD0D524ED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04950-B1A0-4965-8D93-ECD0D524ED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sp>
        <p:nvSpPr>
          <p:cNvPr id="5" name="矩形 4"/>
          <p:cNvSpPr/>
          <p:nvPr userDrawn="1"/>
        </p:nvSpPr>
        <p:spPr bwMode="auto">
          <a:xfrm>
            <a:off x="-13206" y="743435"/>
            <a:ext cx="9157208" cy="8652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88340">
              <a:defRPr/>
            </a:pPr>
            <a:endParaRPr lang="zh-CN" altLang="en-US" sz="101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8462873" y="743436"/>
            <a:ext cx="278902" cy="173042"/>
            <a:chOff x="12122821" y="1404938"/>
            <a:chExt cx="268949" cy="576262"/>
          </a:xfrm>
        </p:grpSpPr>
        <p:sp>
          <p:nvSpPr>
            <p:cNvPr id="7" name="燕尾形 3"/>
            <p:cNvSpPr>
              <a:spLocks noChangeArrowheads="1"/>
            </p:cNvSpPr>
            <p:nvPr userDrawn="1"/>
          </p:nvSpPr>
          <p:spPr bwMode="auto">
            <a:xfrm>
              <a:off x="12122821" y="1404938"/>
              <a:ext cx="146577" cy="576262"/>
            </a:xfrm>
            <a:prstGeom prst="chevron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23050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23050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23050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23050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101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燕尾形 4"/>
            <p:cNvSpPr>
              <a:spLocks noChangeArrowheads="1"/>
            </p:cNvSpPr>
            <p:nvPr userDrawn="1"/>
          </p:nvSpPr>
          <p:spPr bwMode="auto">
            <a:xfrm>
              <a:off x="12245193" y="1404938"/>
              <a:ext cx="146577" cy="576262"/>
            </a:xfrm>
            <a:prstGeom prst="chevron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2305050" eaLnBrk="0" hangingPunct="0"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23050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23050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23050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23050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101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506889" y="4506806"/>
            <a:ext cx="2947554" cy="21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5" b="1" dirty="0">
                <a:solidFill>
                  <a:srgbClr val="C00000"/>
                </a:solidFill>
                <a:latin typeface="+mn-ea"/>
                <a:ea typeface="+mn-ea"/>
              </a:rPr>
              <a:t>仁爱 诚信 敬业 创新</a:t>
            </a:r>
            <a:endParaRPr lang="zh-CN" altLang="en-US" sz="805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7051813" y="4526414"/>
            <a:ext cx="1464285" cy="21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5" b="1" dirty="0">
                <a:solidFill>
                  <a:srgbClr val="C00000"/>
                </a:solidFill>
                <a:latin typeface="+mn-ea"/>
                <a:ea typeface="+mn-ea"/>
              </a:rPr>
              <a:t>崇尚生命与科学</a:t>
            </a:r>
            <a:endParaRPr lang="zh-CN" altLang="en-US" sz="805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2" name="矩形 11"/>
          <p:cNvSpPr/>
          <p:nvPr userDrawn="1"/>
        </p:nvSpPr>
        <p:spPr bwMode="auto">
          <a:xfrm>
            <a:off x="-13206" y="4502794"/>
            <a:ext cx="497356" cy="158750"/>
          </a:xfrm>
          <a:prstGeom prst="rect">
            <a:avLst/>
          </a:prstGeom>
          <a:solidFill>
            <a:srgbClr val="0070C0"/>
          </a:solidFill>
          <a:ln w="762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0167" tIns="10487" rIns="20167" bIns="10487" rtlCol="0" anchor="ctr">
            <a:spAutoFit/>
          </a:bodyPr>
          <a:lstStyle/>
          <a:p>
            <a:pPr algn="ctr">
              <a:lnSpc>
                <a:spcPct val="125000"/>
              </a:lnSpc>
            </a:pPr>
            <a:endParaRPr lang="zh-CN" altLang="en-US" sz="715" b="1" dirty="0">
              <a:latin typeface="+mn-ea"/>
              <a:ea typeface="+mn-ea"/>
            </a:endParaRPr>
          </a:p>
        </p:txBody>
      </p:sp>
      <p:sp>
        <p:nvSpPr>
          <p:cNvPr id="13" name="矩形 12"/>
          <p:cNvSpPr/>
          <p:nvPr userDrawn="1"/>
        </p:nvSpPr>
        <p:spPr bwMode="auto">
          <a:xfrm>
            <a:off x="1904141" y="4540897"/>
            <a:ext cx="5163599" cy="158750"/>
          </a:xfrm>
          <a:prstGeom prst="rect">
            <a:avLst/>
          </a:prstGeom>
          <a:solidFill>
            <a:srgbClr val="0070C0"/>
          </a:solidFill>
          <a:ln w="762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0167" tIns="10487" rIns="20167" bIns="10487" rtlCol="0" anchor="ctr">
            <a:spAutoFit/>
          </a:bodyPr>
          <a:lstStyle/>
          <a:p>
            <a:pPr algn="ctr">
              <a:lnSpc>
                <a:spcPct val="125000"/>
              </a:lnSpc>
            </a:pPr>
            <a:endParaRPr lang="zh-CN" altLang="en-US" sz="715" b="1" dirty="0">
              <a:latin typeface="+mn-ea"/>
              <a:ea typeface="+mn-ea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 flipV="1">
            <a:off x="8162494" y="4540897"/>
            <a:ext cx="981507" cy="158750"/>
          </a:xfrm>
          <a:prstGeom prst="rect">
            <a:avLst/>
          </a:prstGeom>
          <a:solidFill>
            <a:srgbClr val="0070C0"/>
          </a:solidFill>
          <a:ln w="762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0167" tIns="10487" rIns="20167" bIns="10487" rtlCol="0" anchor="ctr">
            <a:spAutoFit/>
          </a:bodyPr>
          <a:lstStyle/>
          <a:p>
            <a:pPr algn="ctr">
              <a:lnSpc>
                <a:spcPct val="125000"/>
              </a:lnSpc>
            </a:pPr>
            <a:endParaRPr lang="zh-CN" altLang="en-US" sz="715" b="1" dirty="0">
              <a:latin typeface="+mn-ea"/>
              <a:ea typeface="+mn-ea"/>
            </a:endParaRPr>
          </a:p>
        </p:txBody>
      </p:sp>
      <p:sp>
        <p:nvSpPr>
          <p:cNvPr id="19" name="文本框 7"/>
          <p:cNvSpPr txBox="1"/>
          <p:nvPr userDrawn="1"/>
        </p:nvSpPr>
        <p:spPr>
          <a:xfrm>
            <a:off x="5868144" y="496289"/>
            <a:ext cx="3273369" cy="21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2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charset="-122"/>
              </a:rPr>
              <a:t>一流党建引领一流学科  一流学科建设一流党建</a:t>
            </a:r>
            <a:endParaRPr lang="zh-CN" altLang="en-US" sz="82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7160"/>
            <a:ext cx="8229600" cy="102888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2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7120"/>
            <a:ext cx="2895600" cy="3429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120"/>
            <a:ext cx="2133600" cy="3429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 Black" panose="020B0A04020102020204" pitchFamily="34" charset="0"/>
            </a:endParaRPr>
          </a:p>
        </p:txBody>
      </p:sp>
      <p:sp>
        <p:nvSpPr>
          <p:cNvPr id="24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3124200" y="4687120"/>
            <a:ext cx="2895600" cy="3429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6553200" y="4687120"/>
            <a:ext cx="2133600" cy="3429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eaLnBrk="1" fontAlgn="base" hangingPunct="1">
              <a:buChar char="•"/>
            </a:pPr>
            <a:fld id="{9A0DB2DC-4C9A-4742-B13C-FB6460FD3503}" type="slidenum">
              <a:rPr lang="zh-CN" altLang="en-US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" y="1524267"/>
            <a:ext cx="9144000" cy="3620133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44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 userDrawn="1"/>
        </p:nvSpPr>
        <p:spPr>
          <a:xfrm>
            <a:off x="407629" y="282331"/>
            <a:ext cx="306805" cy="315805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8" name="组合 2"/>
          <p:cNvGrpSpPr/>
          <p:nvPr userDrawn="1"/>
        </p:nvGrpSpPr>
        <p:grpSpPr>
          <a:xfrm>
            <a:off x="7101644" y="271931"/>
            <a:ext cx="1651397" cy="365522"/>
            <a:chOff x="10912" y="7288"/>
            <a:chExt cx="3468" cy="766"/>
          </a:xfrm>
        </p:grpSpPr>
        <p:pic>
          <p:nvPicPr>
            <p:cNvPr id="49" name="Picture 3" descr="E:\2016年终总结\souye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93" t="8328" r="74538" b="60083"/>
            <a:stretch>
              <a:fillRect/>
            </a:stretch>
          </p:blipFill>
          <p:spPr>
            <a:xfrm>
              <a:off x="10912" y="7288"/>
              <a:ext cx="981" cy="6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" name="Picture 3" descr="E:\2016年终总结\souye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12" t="37172" r="69740" b="47276"/>
            <a:stretch>
              <a:fillRect/>
            </a:stretch>
          </p:blipFill>
          <p:spPr>
            <a:xfrm>
              <a:off x="11744" y="7306"/>
              <a:ext cx="2636" cy="74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350" y="1727199"/>
            <a:ext cx="9144000" cy="34166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1358626" y="1630986"/>
            <a:ext cx="6499914" cy="2159136"/>
            <a:chOff x="1221051" y="1441331"/>
            <a:chExt cx="6724523" cy="2462392"/>
          </a:xfrm>
        </p:grpSpPr>
        <p:sp>
          <p:nvSpPr>
            <p:cNvPr id="20" name="矩形 19"/>
            <p:cNvSpPr/>
            <p:nvPr/>
          </p:nvSpPr>
          <p:spPr>
            <a:xfrm>
              <a:off x="1221051" y="1441331"/>
              <a:ext cx="6724523" cy="2462392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50000" sy="50000" flip="none" algn="ctr"/>
            </a:blipFill>
            <a:ln>
              <a:noFill/>
            </a:ln>
            <a:effectLst>
              <a:outerShdw blurRad="254000" dir="5100000" algn="tl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5" rIns="68571" bIns="34285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1429998" y="1577980"/>
              <a:ext cx="6306630" cy="2182573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5" rIns="68571" bIns="34285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矩形 48"/>
          <p:cNvSpPr/>
          <p:nvPr/>
        </p:nvSpPr>
        <p:spPr>
          <a:xfrm>
            <a:off x="932124" y="1727391"/>
            <a:ext cx="6901445" cy="241899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626" y="0"/>
            <a:ext cx="9137374" cy="90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881" y="148923"/>
            <a:ext cx="1008063" cy="35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矩形 27"/>
          <p:cNvSpPr/>
          <p:nvPr/>
        </p:nvSpPr>
        <p:spPr>
          <a:xfrm>
            <a:off x="3905210" y="3076197"/>
            <a:ext cx="14071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中期汇报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649620" y="1889783"/>
            <a:ext cx="585083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2000" b="1" spc="300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项目名称</a:t>
            </a:r>
            <a:endParaRPr lang="zh-CN" sz="2000" b="1" spc="3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193913" y="4326131"/>
            <a:ext cx="2829338" cy="337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XXXX</a:t>
            </a:r>
            <a:r>
              <a:rPr kumimoji="0" lang="zh-CN" altLang="en-US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zh-CN" altLang="en-US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kumimoji="0" lang="en-US" altLang="zh-CN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kumimoji="0" lang="zh-CN" altLang="en-US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日</a:t>
            </a:r>
            <a:endParaRPr kumimoji="0" lang="zh-CN" altLang="en-US" sz="1800" b="1" i="0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62125" y="1037590"/>
            <a:ext cx="5613400" cy="351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国家卫健委核技术医学转化重点实验室</a:t>
            </a:r>
            <a:endParaRPr lang="zh-CN" altLang="en-US" sz="2400" b="1" dirty="0" smtClean="0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 descr="logo_menu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330" y="227330"/>
            <a:ext cx="1880235" cy="274320"/>
          </a:xfrm>
          <a:prstGeom prst="rect">
            <a:avLst/>
          </a:prstGeom>
        </p:spPr>
      </p:pic>
      <p:pic>
        <p:nvPicPr>
          <p:cNvPr id="3" name="图片 2" descr="logo_menu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900" y="181610"/>
            <a:ext cx="1662430" cy="320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741431" y="208454"/>
            <a:ext cx="299878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经费使用情况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logo_menu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41431" y="208454"/>
            <a:ext cx="2998788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下一步的计划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logo_menu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23495" y="231140"/>
            <a:ext cx="9166225" cy="45631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4130" y="635"/>
            <a:ext cx="9167495" cy="91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-23495" y="4227195"/>
            <a:ext cx="9166225" cy="91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6"/>
          <p:cNvSpPr txBox="1"/>
          <p:nvPr/>
        </p:nvSpPr>
        <p:spPr>
          <a:xfrm>
            <a:off x="0" y="2022475"/>
            <a:ext cx="9142730" cy="922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</a:rPr>
              <a:t>谢 谢！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35779" y="1376570"/>
          <a:ext cx="6555891" cy="238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652"/>
                <a:gridCol w="4155239"/>
              </a:tblGrid>
              <a:tr h="476084">
                <a:tc>
                  <a:txBody>
                    <a:bodyPr/>
                    <a:lstStyle/>
                    <a:p>
                      <a:pPr lvl="0" algn="dist"/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立项编号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zh-CN" alt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76084">
                <a:tc>
                  <a:txBody>
                    <a:bodyPr/>
                    <a:lstStyle/>
                    <a:p>
                      <a:pPr lvl="0" algn="dist"/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立项经费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76084">
                <a:tc>
                  <a:txBody>
                    <a:bodyPr/>
                    <a:lstStyle/>
                    <a:p>
                      <a:pPr lvl="0" algn="dist"/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项目负责人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76084">
                <a:tc>
                  <a:txBody>
                    <a:bodyPr/>
                    <a:lstStyle/>
                    <a:p>
                      <a:pPr lvl="0" algn="dist"/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承担单位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76084">
                <a:tc>
                  <a:txBody>
                    <a:bodyPr/>
                    <a:lstStyle/>
                    <a:p>
                      <a:pPr marL="0" marR="0" lvl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答辩人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3" name="图片 2" descr="logo_menu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75" y="346710"/>
            <a:ext cx="1610360" cy="234950"/>
          </a:xfrm>
          <a:prstGeom prst="rect">
            <a:avLst/>
          </a:prstGeom>
        </p:spPr>
      </p:pic>
      <p:sp>
        <p:nvSpPr>
          <p:cNvPr id="23" name="文本框 23"/>
          <p:cNvSpPr txBox="1"/>
          <p:nvPr>
            <p:custDataLst>
              <p:tags r:id="rId3"/>
            </p:custDataLst>
          </p:nvPr>
        </p:nvSpPr>
        <p:spPr>
          <a:xfrm>
            <a:off x="701674" y="252602"/>
            <a:ext cx="4180707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课题基本情况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3"/>
          <p:cNvSpPr txBox="1"/>
          <p:nvPr/>
        </p:nvSpPr>
        <p:spPr>
          <a:xfrm>
            <a:off x="701674" y="252602"/>
            <a:ext cx="418070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研究背景及目标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0" name="AutoShape 4" descr="data:image/png;base64,iVBORw0KGgoAAAANSUhEUgAAAt4AAAIxCAYAAAB6hr8IAAAgAElEQVR4Xu3de5DdZ3nY8fc9e9FltRddVpJXezlnJewGhzAGpjU3I8lALgxNMs3QNkBaaElC6EBD0jAh5RYaGkoKBAi4pQxhCiFYjWGGBois3XMkOSRQQwsJcUlsrdY3jAMI4wuWtHvejkygxsixLO0+e37nfPSPGdjze97f530GfRErKSc/CBAgQIAAAQIECBBYdYG86hMMIECAAAECBAgQIEAgCW9LQIAAAQIECBAgQCBAQHgHIBtBgAABAgQIECBAQHjbAQIECBAgQIAAAQIBAsI7ANkIAgQIECBAgAABAsLbDhAgQIAAAQIECBAIEBDeAchGECBAgAABAgQIEBDedoAAAQIECBAgQIBAgIDwDkA2ggABAgQIECBAgIDwtgMECBAgQIAAAQIEAgSEdwCyEQQIECBAgAABAgSEtx0gQIAAAQIECBAgECAgvAOQjSBAgAABAgQIECAgvO0AAQIECBAgQIAAgQAB4R2AbAQBAgQIECBAgAAB4W0HCBAgQIAAAQIECAQICO8AZCMIECBAgAABAgQICG87QIAAAQIECBAgQCBAQHgHIBtBgAABAgQIECBAQHjbAQIECBAgQIAAAQIBAsI7ANkIAgQIECBAgAABAsLbDhAgQIAAAQIECBAIEBDeAchGECBAgAABAgQIEBDedoAAAQIECBAgQIBAgIDwDkA2ggABAgQIECBAgIDwtgMECBAgQIAAAQIEAgSEdwCyEQQIECBAgAABAgSEtx0gQIAAAQIECBAgECAgvAOQjSBAgAABAgQIECAgvO0AAQIECBAgQIAAgQAB4R2AbAQBAgQIECBAgAAB4W0HCBAgQIAAAQIECAQICO8AZCMIECBAgAABAgQICG87QIAAAQIECBAgQCBAQHgHIBtBgAABAgQIECBAQHjbAQIECBAgQIAAAQIBAsI7ANkIAgQIECBAgAABAsLbDhAgQIAAAQIECBAIEBDeAchGECBAgAABAgQIEBDedoAAAQIECBAgQIBAgIDwDkA2ggABAgQIECBAgIDwtgMECBAgQIAAAQIEAgSEdwCyEQQIECBAgAABAgSEtx0gQIAAAQIECBAgECAgvAOQjSBAgAABAgQIECAgvO0AAQIECBAgQIAAgQAB4R2AbAQBAgQIECBAgAAB4W0HCBAgQIAAAQIECAQICO8AZCMIECBAgAABAgQICG87QIAAAQIECBAgQCBAQHgHIBtBgAABAgQIECBAQHjbAQIECBAgQIAAAQIBAsI7ANkIAgQIECBAgAABAsLbDhAgQIAAAQIECBAIEBDeAchGECBAgAABAgQIEBDedoAAAQIECBAgQIBAgIDwDkA2ggABAgQIECBAgIDwtgMECBAgQIAAAQIEAgSEdwCyEQQIECBAgAABAgSEtx0gQIAAAQIECBAgECAgvAOQjSBAgAABAgQIECAgvO0AAQIECBAgQIAAgQAB4R2AbAQBAgQIECBAgAAB4W0HCBAgQIAAAQIECAQICO8AZCMIECBAgAABAgQICG87QIAAAQIECBAgQCBAQHgHIBtBgAABAgQIECBAQHjbAQIECBAgQIAAAQIBAsI7ANkIAgQIECBAgAABAsLbDhAgQIAAAQIECBAIEBDeAchGECBAgAABAgQIEBDedoAAAQIECBAgQIBAgIDwDkA2ggABAgQIECBAgIDwtgMECBAgQIAAAQIEAgSEdwCyEQQIECBAgAABAgSEtx0gQIAAAQIECBAgECAgvAOQjSBAgAABAgQIECAgvO0AAQIECBAgQIAAgQAB4R2AbAQBAgQIECBAgAAB4W0HCBAgQIAAAQIECAQICO8AZCMIECBAgAABAgQICG87QIAAAQIECBAgQCBAQHgHIBtBgAABAgQIECBAQHjbAQIECBAgQIAAAQIBAsI7ANkIAgQIECBAgAABAsLbDhAgQIAAAQIECBAIEBDeAchGECBAgAABAgQIEBDedoAAAQIECBAgQIBAgIDwDkA2ggABAgQIECBAgIDwtgMECBAgQIAAAQIEAgSEdwCyEQQIECBAgAABAgSEtx0gQIAAAQIECBAgECAgvAOQjSBAgAABAgQIECAgvO0AAQIECBAgQIAAgQAB4R2AbAQBAgQIECBAgAAB4W0HCBAgQIAAAQIECAQICO8AZCMIECBAgAABAgQICG87QIAAAQIECBAgQCBAQHgHIBtBgAABAgQIECBAQHjbAQIECBAgQIAAAQIBAsI7ANkIAgQIECBAgAABAsLbDhAgQIAAAQIECBAIEBDeAchGECBAgAABAgQIEBDedoAAAQIECBAgQIBAgIDwDkA2ggABAgQIECBAgIDwtgMECBAgQIAAAQIEAgSEdwCyEQQIECBAgAABAgSEtx0gQIAAAQIECBAgECAgvAOQjSBAgAABAgQIECAgvO0AAQIECBAgQIAAgQAB4R2AbAQBAgQIECBAgAAB4W0HCBAgQIAAAQIECAQICO8AZCMIECBAgAABAgQICG87QIAAAQIECBAgQCBAQHgHIBtBgAABAgQIECBAQHjbAQIECBAgQIAAAQIBAsI7ANkIAgQIECBAgAABAsLbDhAgQIAAAQIECBAIEBDeAchGECBAgAABAgQIEBDedoAAAQIECBAgQIBAgIDwDkA2ggABAgQIECBAgIDwtgMECBAgQIAAAQIEAgSEdwCyEQQIECBAgAABAgSEtx0gQIAAAQIECBAgECAgvAOQjSBAgAABAgQIECAgvO0AAQIECBAgQIAAgQAB4R2AbAQBAgQIECBAgAAB4W0HCBAgQIAAAQIECAQICO8AZCMIECBAgAABAgQICG87QIAAAQIECBAgQCBAQHgHIBtBgAABAgQIECBAQHjbAQIECBAgQIAAAQIBAsI7ANkIAgQIECBAgAABAsLbDhAgQIAAAQIECBAIEBDeAchGECBAgAABAgQIEBDedoAAAQIECBAgQIBAgIDwDkA2ggABAgQIECBAgIDwtgMECBAgQIAAAQIEAgSEdwCyEQQIECBAgAABAgSEtx0gQIAAAQIECBAgECAgvAOQjSBAgAABAgQIECAgvO0AAQIECBAgQCBQ4MjOneMjW7e+uD6+40dzzsMppaWcy1/m/v7fGD548M7AoxgVLCC8g8GNI0CAAAECBHpb4Mj09GP71w9+4OIdu/JAf9/3MHJKd6WcPtkuZaGU2vLm1tzHeluq+95eeHffnXojAgQIECBAoIMFSkr56O7Zax6zc2Jq4+DgWU6aS0ntXxxrNj/Xwa/haOchILzPA81HCBAgQIAAAQIXItBqNP7d5JYt/3R8ZKSklL6eUq2kVDanku5MtXRgdH7+v1/I8322MwWEd2fei1MRIECAAAECXSxwqNF4+ub169/6mJ0TB07fN3jV6dHl5YG7+vq2bO9fSh//+LdzSmeC3I8uExDeXXahXocAAQIECBDofIGj09Oz7f6+q3Zu3vKzl3zuc1/r/BM74UoICO+VUPQMAgQIECBAgMCjEGheOr4pfXvovX3tdNUVx48ffhQf9aUVFhDeFb48RydAgAABAgSqK9Carb8htdP9e48f/4/VfQsnfzQCwvvRaPlaAgQIECBAgMAKCczPTl+ZS+2F95w89UvPvf32+1bosR7TwQLCu4Mvx9EIECBAgACB7hVojo9vqg0P/+P2sWNX70tpqXvf1Jt9V0B42wUCBAgQIECAAAECAQLCOwDZCAIECBAgQIAAAQLC2w4QIECAAAECBAgQCBAQ3gHIRhAgQIAAAQIECBAQ3naAAAECBAgQIECAQICA8A5ANoIAAQIECBAgQICA8LYDBAgQIECAAAECBAIEhHcAshEECBAgQIAAAQIEhLcdIECAAAECBAgQIBAgILwDkI0gQIAAAQIECBAgILztAAECBAgQIECAAIEAAeEdgGwEAQIECBAgQIAAAeFtBwgQIECAAAECBAgECAjvAGQjCBAgQIAAAQIECAhvO0CAAAECBAgQIEAgQEB4ByAbQYAAAQIECBAgQEB42wECBAgQIECAAAECAQLCOwDZCAIECBAgQIAAAQLC2w4QIECAAAECBAgQCBAQ3gHIRhAgQIAAAQIECBAQ3naAAAECBAgQIECAQICA8A5ANoIAAQIECBAgQICA8LYDBAgQIECAAAECBAIEhHcAshEECBAgQIAAAQIEhLcdIECAAAECBAgQIBAgILwDkI0gQIAAAQIECBAgILztAAECBAgQIECAAIEAAeEdgGwEAQIECBAgQIAAAeFtBwgQIECAAAECBAgECAjvAGQjCBAgQIAAAQIECAhvO0CAAAECBAgQIEAgQEB4ByAbQYAAAQIECBAgQEB42wECBAgQIECAAAECAQLCOwDZCAIECBAgQIAAAQLC2w4QIECAAAECBAgQCBAQ3gHIRhAgQIAAAQIECBAQ3naAAAECBAgQIECAQICA8A5ANoIAAQIECBAgQICA8LYDFyQwNzm565LJyecNb9z446mkkZTyHSmXPxqZn/9QTql95uElpZwf+IcfBAgQIECAAIHeFRDevXv3K/LmrUbjuduGh187tXXbQ3fpyyWn9+XlfPdgOf21DUeOLKzIQA8hQIAAAQIECFRUQHhX9OI65djNer2+YWDgAz80OTX00DOVlEtO5c6B0v6Fja3WrZ1yZucgQIAAAQIECKyFgPBeC/Uumtms18dSTlddumtqz7rBgXYp5d6c8kBKaSCV9PWSy++PNZtXd9ErexUCBAgQIECAwHkJCO/zYvOh7wpcnVLfeGPmzReNbXnyxOiW/5py+8+XarV1teXlwcH24Fc3Hjl4Cy0CBAgQIECAAIGUhLctuGCBZmP6Bf21/p+enJp+fqPVuv+CH+gBBAgQIECAAIEuFBDeXXip0a90aHb24v7UfnttufyrKxYXvxI93zwCBAgQIECAQBUEhHcVbqnDz3jmjws8PFv/o5Jqb9p37Nj1HX5cxyNAgAABAgQIrImA8F4T9u4b2mzM/Eppp6/sX1z8g+57O29EgAABAgQIELhwAeF94YaekFI688cKtkvZcuXi4ueBECBAgAABAgQI/KCA8LYVBAgQIECAAAECBAIEhHcAshEECBAgQIAAAQIEhLcdIECAAAECBAgQIBAgILwDkI0gQIAAAQIECBAgILztAAECBAgQIECAAIEAAeEdgGwEAQIECBAgQIAAAeFtBwgQIECAAAECBAgECAjvAGQjCBAgQIAAAQIECAhvO0CAAAECBAgQIEAgQEB4ByAbQYAAAQIECBAgQEB42wECBAgQIECAAAECAQLCOwDZCAIECBAgQIAAAQLC2w4QIECAAAECBAgQCBAQ3gHIRhAgQIAAAQIECBAQ3naAAAECBAgQIECAQICA8A5ANoIAAQIECBAgQICA8LYDBAgQIECAAAECBAIEhHcAshEECBAgQIAAAQIEhLcdIECAAAECBAgQIBAgILwDkI0gQIAAAQIECBAgILztAAECBAgQIECAAIEAAeEdgGwEAQIECBAgQIAAAeFtBwgQIECAAAECBAgECAjvAGQjCBAgQIAAAQIECAhvO0CAAAECBAgQIEAgQEB4ByAbQYAAAQIECBAgQEB42wECBAgQIECAAAECAQLCOwDZCAIECBAgQIAAAQLC2w4QIECAAAECBAgQCBAQ3gHIRhAgQIAAAQIECBAQ3naAAAECBAgQIECAQICA8A5ANoIAAQIECBAgQICA8LYDBAgQIECAAAECBAIEhHcAshEECBAgQIAAAQIEhLcdIECAAAECBAgQIBAgILwDkI0gQIAAAQIECBAgILztAAECBAgQIECAAIEAAeEdgGwEAQIECBAgQIAAAeFtBwgQIECAAAECBAgECAjvAGQjCBAgQIAAAQIECAhvO0CAAAECBAgQIEAgQEB4ByAbQYAAAQIECBAgQEB42wECBAgQIECAAAECAQLCOwDZCAIECBAgQIAAAQLC2w4QIECAAAECBAgQCBAQ3gHIRhAgQKBTBQ5PTEzN7Nr18s2bhp+eUu5LuZxOJX9qZNuW38oHDiyfOXdJKecH/uEHAQIECFyIgPC+ED2fJUCAQMUFmvX65VuGht5Z377jIT8f5DtSan+ilPL1/nb/X206cugvKv6qjk+AAIE1FxDea34FDkCAAIG1E7h+dnb0/pz/x+OmZzaf7RQ5lbtPl/LCra3WrWt3SpMJECDQHQLCuzvu0VsQIEDgvASa9fr6lMs7L7lo8rKhdeuWU0lfTblsSCkPp5RvLKn9/rFmc+68Hu5DBAgQIPB9AsLbQhAgQKCHBc58/3Zrtv6qbZtGfnLXli2/tTmlQ+nkyfzV4eHajtHR0/nAgVM9zOPVCRAgsKICwntFOT2MAAEC1RM4PDPzE7mv75cv3rTpp3Z+8Yv3Vu8NnJgAAQLVEBDe1bgnpyRAgMCqCVx3ydTE6VN9f5hqSy/ed9OtN67aIA8mQIBAjwsI7x5fAK9PgACBM99ucni2/qFU8vv3LixcS4QAAQIEVkdAeK+Oq6cSIECgUgJzs/UX9ZW8ae/CwjsrdXCHJUCAQIUEhHeFLstRCRAgsFoCzXp9Z7uU2SsXFz+9WjM8lwABAr0uILx7fQO8PwECBAgQIECAQIiA8A5hNoQAAQIECBAgQKDXBYR3r2+A9ydAgAABAgQIEAgREN4hzIYQIECAAAECBAj0uoDw7vUN8P4ECBAgQIAAAQIhAsI7hNkQAgQIECBAgACBXhcQ3r2+Ad6fAAECBAgQIEAgREB4hzAbQoAAAQIECBAg0OsCwrvXN8D7EyDQUQJn/vr2b+7b99y+VPvlksoNI0unX5ePHv3bjjqkwxAgQIDAeQkI7/Ni8yECBAisvMDhmZlG7u/7xR+enLm8r5aHzkzIKd2TUnnrcilHNrda3/zW3r3bRlqtr638dE8kQIAAgdUWEN6rLez5BAgQOEeB66amJpb7+z+256KLapvWrX/Qp/LpksotOaU7Sk63j83P//Y5PtKXESBAgEAHCQjvDroMRyFAgEBztn7V1OatTxofGf0BjJzTfUs5/5stc3NfJEWAAAEC1RMQ3tW7MycmQKCLBY7MzjxnbGjkDdPbxlMtlVtLznendprJOd/ZLvmqsdahQ138+l6NAAECXS0gvLv6er0cAQJVE7h2dnZ0U3//Hz92YurASFr+vdxqLVXtHZyXAAECBM4uILxtBgECBDpI4OpLLx3cft+97x1Yv+G1T73hhsUOOpqjECBAgMAFCgjvCwT0cQIEUiop1W598pPHhtdteEnK5cdSztcPLvW/Y8ORg7fllNqMzl3g9SnVntGYeXVK6Sv7Fhbfd+6f9JUECBAg0OkCwrvTb8j5CFRA4Gij8fiNGza8fnb79l21XKs9cOSSvtHO5ZPrSjmwsdW69Zv79+8em5+/qQKvs+ZHnJ+d+SepnX523/HFn8kP/O8aPwgQIECgGwSEdzfconcgsMYC123bNty3eezgY3buGhjo7/v+0+TUziXd1y7t94y1Wh9Z46NWYnxz9+49qSy/pX+p/eKn33zziUoc2iEJECBA4BEFhPcjEvkCAgTORaC1u/Hei3dMXDa0bt1ZvjzfWE6ffOnYddeJyHPB9DUECBAg0JUCwrsrr9VLEYgXmG80fn5ibPQlE6Nb7j7zPd6llIFSS/XUTtePDva/PR88eG/8qUwkQIAAAQKdIyC8O+cunIRApQXmd08/dX1t3VsePzPzso2HDv0f35tc6et0eAIECBBYBQHhvQqoHkmgFwXmGo2ZWirvXTcw+KKn/PVf39aLBt6ZAAECBAj8fQLC234QILAiAl+69NLBO7997wfycrl67+LiR1fkoR5CgAABAgS6SEB4d9FlehUCay3QrNdfkXIZ37uw+BrfarLWt2E+AQIECHSagPDutBtxHgIVFmjuntxTlvt/Itfr797nrzqv8E06OgECBAishoDwXg1VzyRAgAABAgQIECDwEAHhbSUIECBAgAABAgQIBAgI7wBkIwgQIECAAAECBAgIbztAgAABAgQIECBAIEBAeAcgG0GAAAECBAgQIEBAeNsBAgQIECBAgAABAgECwjsA2QgCBAgQIECAAAECwtsOECBAgAABAgQIEAgQEN4ByEYQIECAAAECBAgQEN52gAABAgQIECBAgECAgPAOQDaCAAECBAgQIECAgPC2AwQIECBAgAABAgQCBIR3ALIRBAgQIECAAAECBIS3HSBAgAABAgQIECAQICC8A5CNIECAAAECBAgQICC87QABAgQIECBAgACBAAHhHYBsBAECBAgQIECAAAHhbQcIECBAgAABAgQIBAgI7wBkIwgQIECAAAECBAgIbztAgAABAgQIECBAIEBAeAcgG0GAAAECBAgQIEBAeNsBAgQIECBAgAABAgECwjsA2QgCBAgQIECAAAECwtsOECBAgAABAgQIEAgQEN4ByEYQIECAAAECBAgQEN52gAABAgQIECBAgECAgPAOQDaCAAECBAgQIECAgPC2AwQIECBAgAABAgQCBIR3ALIRBAgQIECAAAECBIS3HSBAgAABAgQIECAQICC8A5CNIECAAAECBAgQICC87QABAgQIECBAgACBAAHhHYBsBAECBAgQIECAAAHhbQcIECBAgAABAgQIBAgI7wBkIwgQIECAAAECBAgIbztAgAABAgQIECBAIEBAeAcgG0GAAAECBAgQIEBAeNsBAgQIECBAgAABAgECwjsA2QgCBAgQIECAAAECwtsOECBAgAABAgQIEAgQEN4ByEYQIECAAAECBAgQEN52gAABAgQIECBAgECAgPAOQDaCAAECBAgQIECAgPC2AwQIECBAgAABAgQCBIR3ALIRBAgQIECAAAECBIS3HSBAgAABAgQIECAQICC8A5CNIECAAAECBAgQICC87QABAgQIECBAgACBAAHhHYBsBAECBAgQIECAAAHhbQcIECBAgAABAgQIBAgI7wBkIwgQIECAAAECBAgIbztAgAABAgQIECBAIEBAeAcgG0GAAAECBAgQIEBAeNsBAgQIECBAgAABAgECwjsA2QgCBAgQIECAAAECwtsOECBAgAABAgQIEAgQEN4ByEYQIECAAAECBAgQEN52gAABAgQIECBAgECAgPAOQDaCAAECBAh0osAn9uxZt6HcP/WEmYt/PJf8vJLK7TmnDy7Vake2HDp0Vyee2ZkIVFlAeFf59pydAAECBAhcgECzXr885fLGH56cHhnsH+h74FE5tVNJ/zeV9rtHWq3P3rV//zPH5ucPXsAYHyVA4O8EhLdVIECAAAECPSpw/cTExnsGBz5e375jdPPQprMpnCw5fXRsfv53epTIaxNYUQHhvaKcHkaAAAECBKol0Npd/7Xtw2PP27V5yw8cPOd0y3C7/cLcat1TrbdyWgKdKSC8O/NenIoAAQIECIQIzDcalwyvX/fBi3dMnMi5XJtyPlFKmUopfXMg56s3zs/fFnIQQwj0gIDw7oFL9ooECBAgQODhBEpK+eju2f952dT0qza1Wl/KKRVaBAisjoDwXh1XT+0wgTue/eyhjaeXX1dSuqyWyzVfa7ff32i17u+wYzoOAQIE1kSg1Wj855TzH+49dux/rckBDCXQIwLCu0cuupdf88j09FMnxsd/dXxk9Mz/dXrmt+yXlMoNKacPn2y3j46Pj586cezEhi2f80dn9fKeeHcCvSxwpNH41+1SZvceP/7qXnbw7gRWW0B4r7aw56+5wJFG40eG1q97356dE9+/7yW1c073tUs6UXJ5/eZm8wtrflgHIECAwBoINGenn5bbtTcPLi098ym33vrtNTiCkQR6QkB498Q19/ZL/unu3duXU3n/46ZmdtTyWVf+sydL+9e2+137vb0o3p7ABQhcPzs7Or1z5+PXrVv38yXlqVpOn17K+cOb5+b+ogrfM/2JPXtGNi4vv+rkffe96Ue/+tV7L4DCRwkQ+HsEhLf16HqBT09Obrh/oO9392zfednoxqFTtVT+d8l5R7uk7bmkj46k9rtyq7XU9RBekACBVRNo1ev/fNfmzS/bPrZ5/Zkhf/e7E+/JKc+nwf53lXvvLX059w8fPfq3q3YIDyZAoOMFhHfHX5EDroBAbjUavzq8fv0zd1900S+Nzc/ftALP9AgCBAh8T2B+evqJIxs3vusxF00MPJSlpLScU/nKQF/fyzceOnQzNgIEeldAePfu3ffUmx+amdnXV8uvSBuHXrDvS1/yF0H01O17WQKrLzB38eSu/qWB//K4qZmdfbXaWQaWD41s2/aOfODA8uqfxgQCBDpVQHh36s0414oKnPn+y7tL+yMl5VfsX1j48oo+3MMIEOh5gTPf0naqv/9d0+Pjj906NPyZlMvnU6ltLqls6qulPxuen5/veSQABAgk4W0Jekag2Zh5V1ouH9t3882HeualvSgBAmECzcbMr6wfHHzC7ot2/YLfrB3GbhCBSgkI70pdl8NeiMDhRuPZJaV1excWPn4hz/FZAgQInE2gWa9fnnJ65VKuveRZx47dRYkAAQIPFRDedoIAAQIECKyAwPVPfOLA3d/4xjW1nF/5jGPH/mYFHukRBAh0mYDw7rIL9ToECBAgsHYC87P1N6el9sH9N988t3anMJkAgU4VEN6dejPORYAAAQKVEzg8M3PZUkr5ysXFz1fu8A5MgMCqCwjvVSc2gAABAgQIECBAgEDyp5pYAgIECBAgQIAAAQIRAn7FO0LZDAIECBAgQIAAgZ4XEN49vwIACBAgQIAAAQIEIgSEd4SyGQQIECBAgAABAj0vILx7fgUAECBAgAABAgQIRAgI7whlMwgQIECAAAECBHpeQHj3/AoAIECAAAECBAgQiBAQ3hHKZhAgQKBLBJr1+tjFO3deMbRh4wtyShM5pxvaOV89Ojd3KKdUuuQ1vQYBAgRWRUB4rwqrhxIgQKA7BY7U6z+1bWTkN3Zt3fZ9P3/klL/QX9AE8ZwAABGJSURBVJZft2F4+Bt33XXXjrEjRxa6U8BbESBA4PwFhPf52/kkAQIEek6guWfX5Iba0Id/aNfkhh94+ZLaKacTOZWXjzSbX+45HC9MgACBRxAQ3laEAAECBM5Z4LpLLhk+ferkex83ObNnoL/vLO1drh5rNv/TOT/QFxIgQKCHBIR3D122VyVAgMCFCjRT6k+z9f+wa2zL3h0jY9f219KnT6e0qZQy3Neu3TByeO7PLnSGzxMgQKBbBYR3t96s9yJAgMAqCcw3pn9uXW3geU+ZmvqZ3Grdv0pjPJYAAQJdJyC8u+5KvRABAgRWV2B+evrS3Jffnkp+4b7jx+9Y3WmeToAAge4REN7dc5fehAABAiECJaXcatQ/2Zfya69YWPhsyFBDCBAg0AUCwrsLLtErECBAIFqgNVv/9bJcbt63uPih6NnmESBAoKoCwruqN+fcBAgQWEOB5q5dk2VgYNf+48c/s4bHMJoAAQKVEhDelbouhyVAgAABAgQIEKiqgPCu6s05NwECBAgQIECAQKUEhHelrsthCRAgQIAAAQIEqiogvKt6c85NgAABAgQIECBQKQHhXanrclgCBAgQIECAAIGqCgjvqt6ccxMgQIAAAQIECFRKQHhX6roclgABAgQIECBAoKoCwruqN+fcBAgQIECAAAEClRIQ3pW6LoclQIAAAQIECBCoqoDwrurNOTcBAgQIECBAgEClBIR3pa7LYQkQIECAAAECBKoqILyrenPOTYAAAQIECBAgUCkB4V2p63JYAgQIECBAgACBqgoI76renHMTIECAAAECBAhUSkB4V+q6HJYAAQIECBAgQKCqAsK7qjfn3AQIECBAgAABApUSEN6Vui6HJUCAAAECBAgQqKqA8K7qzTk3AQIECBAgQIBApQSEd6Wuy2EJECBAgAABAgSqKiC8q3pzzk2AAAECPSlwZGbmCY+vzz4n19L+kvJASemvBlN534Zm87M5pXIGpaSUv/uvexLJSxPoUAHh3aEX41gECBAgQOBsAs16/W2z23c8bWxo6ME/hy+3S/pErb30B2VgoD46N3dIeNsfAp0nILw7706ciAABAgQIPKxAq15/6ejQ0Itnt+8428/hyznluZHm3KsREiDQeQLCu/PuxIkIECBAgMDDChzePfOUWup/x6WTU6mvVlvOJZ0sOQ1+5wP5juVaeu2WubkvIiRAoPMEhHfn3YkTESBAgACBhxW47pJLhpdPn7p29/ad39i0ccPb+9vtO9spbUo5l/tLuWl7q3UHPgIEOlNAeHfmvTgVAQIECBB4WIFmY+adGwYHP3/5l//m/ZgIEKiOgPCuzl05KQECBAgQeECgWa//WK6lf7j32PHfREKAQHUEhHd17spJCRAgQIDAAwJHp6c3L/X1vXPfwsILv/OnB/pBgEAVBIR3FW7JGQkQIECAwIMEPj05ueHkQP97aidPveYZt99+CxwCBKohILyrcU9OSYAAAQIEvidw5i/ImZudfU45ceLos06cuAsNAQLVEBDe1bgnpyRAgAABAgQIEKi4gPCu+AU6PgECBAgQIECAQDUEhHc17skpCRAgQIAAAQIEKi4gvCt+gY5PgAABAgQIECBQDQHhXY17ckoCBAgQIECAAIGKCwjvil+g4xMgQIAAAQIECFRDQHhX456ckgABAgQIECBAoOICwrviF+j4BAgQWGmB5vj4pqnp6WduGxn5ZznlqZTTzSWla0a3br0mHziwvNLzPI8AAQK9IiC8e+WmvScBAgTOUaDVaDx9ZOPGt81u35Ee/JNESWmxv5bf8K1vbrxxw8g9j9ncbH7hHB/pywgQIEAgpe/771QgBAgQIEAgfWLPnnVjOX3qsbumhnN+yK/P5NRO7bRUUvvlY63W9bgIECBA4NwF/Ir3uVv5SgIECPSMQHO2ftWlE1NPWjcwcOadl1NOuZRUyyktpVT+ZLTZfF3PYHhRAgQIrJCA8F4hSI8hQIBANwnM1+sv3zk29nOTW7YcapdybU5pXcp5NC/n48OH5/48p1S66X29CwECBCIEhHeEshkECBComMBco/Hswb78xqfN7tmfDx68t2LHd1wCBAh0pIDw7shrcSgCBAisrcBcozFTS+Uj7b7l51954y03re1pTCdAgEB3CAjv7rhHb0GAAIEVFSgp5cOz9T9OJb9n78LCx1f04R5GgACBHhUQ3j168V6bAAECjyTQmq2/tN1Ow/uPH39L8j3dj8TlPydAgMAjCgjvRyTyBQQIEOhNgWtnZ0drpfyjKxcWDvamgLcmQIDAygoI75X19DQCBAgQIECAAAECZxUQ3haDAAECBAgQIECAQICA8A5ANoIAAQIECBAgQICA8LYDBAgQIECAAAECBAIEhHcAshEECBAgQIAAAQIEhLcdIECAAAECBAgQIBAgILwDkI0gQIAAAQIECBAgILztAAECBAgQIECAAIEAAeEdgGwEAQIECBAgQIAAAeFtBwgQIECAAAECBAgECAjvAGQjCBAgQIAAAQIECAhvO0CAAAECBAgQIEAgQEB4ByAbQYAAAQIECBAgQEB42wECBAgQIECAAAECAQLCOwDZCAIECBAgQIAAAQLC2w4QIECAAAECBAgQCBAQ3gHIRhAgQIAAAQIECBAQ3naAAAECBAgQIECAQICA8A5ANoIAAQIECBAgQICA8LYDBAgQIECAAAECBAIEhHcAshEECBAgQIAAAQIEhLcdIECAAAECBAgQIBAgILwDkI0gQIAAAQIECBAgILztAAECBAgQIECAAIEAAeEdgGwEAQIECBAgQIAAAeFtBwgQIECAAAECBAgECAjvAGQjCBAgQIAAAQIECAhvO0CAAAECBAgQIEAgQEB4ByAbQYAAAQIECBAgQEB42wECBAgQIECAAAECAQLCOwDZCAIECBAgQIAAAQLC2w4QIECAAAECBAgQCBAQ3gHIRhAgQIAAAQIECBAQ3naAAAECBAgQIECAQICA8A5ANoIAAQIECBAgQICA8LYDBAgQIECAAAECBAIEhHcAshEECBAgQIAAAQIEhLcdIECAAAECBAgQIBAgILwDkI0gQIAAAQIECBAgILztAAECBAgQIECAAIEAAeEdgGwEAQIECBAgQIAAAeFtBwgQIECAAAECBAgECAjvAGQjCBAgQIAAAQIECAhvO0CAAAECBAgQIEAgQEB4ByAbQYAAAQIECBAgQEB42wECBAgQIECAAAECAQLCOwDZCAIECBAgQIAAAQLC2w4QIECAAAECBAgQCBAQ3gHIRhAgQIAAAQIECBAQ3naAAAECBAgQIECAQICA8A5ANoIAAQIECBAgQICA8LYDBAgQIECAAAECBAIEhHcAshEECBAgQIAAAQIEhLcdIECAAAECBAgQIBAgILwDkI0gQIAAAQIECBAgILztAAECBAgQIECAAIEAAeEdgGwEAQIECBAgQIAAAeFtBwgQIECAAAECBAgECAjvAGQjCBAgQIAAAQIECAhvO0CAAAECBAgQIEAgQEB4ByAbQYAAAQIECBAgQEB42wECBAgQIECAAAECAQLCOwDZCAIECBAgQIAAAQLC2w4QIECAAAECBAgQCBAQ3gHIRhAgQIAAAQIECBAQ3naAAAECBAgQIECAQICA8A5ANoIAAQIECBAgQICA8LYDBAgQIECAAAECBAIEhHcAshEECBAgQIAAAQIEhLcdIECAAAECBAgQIBAgILwDkI0gQIAAAQIECBAgILztAAECBAgQIECAAIEAAeEdgGwEAQIECBAgQIAAAeFtBwgQIECAwKMUuPdZz5o4vbT8Ozmn4VpKbxmenz/yKB/hywkQ6EEB4d2Dl+6VCRAgQOD8BeYa0899wvTsi2q12vQDT8npVEnpbaPt9kdzq7VUzvw7KeWcUvv8p/gkAQLdKCC8u/FWvRMBAgQIrJpAs17/7elt267cNjzy/38OzQ9E9pdqKX2mnVL/yPz87+WUyqodwoMJEKikgPCu5LU5NAECBAislUCzXv+XQ+vXv+ySiybO+nNoyenA2Pz8m9fqfOYSINC5AsK7c+/GyQgQIECgAwWONhqPT7X8vn8wMZUG+/vuzyXd2c5pa0qlnUv+01MDfe8ev/ba2zvw6I5EgMAaCwjvNb4A4wkQIECgWgLNlPprs7OH69u23zo9NvLifPDgvdV6A6clQGCtBIT3WsmbS4AAAQKVFZhvzPzmYN/AzU+78cb/VtmXcHACBMIFhHc4uYEECBAgUHWBZr1+ea6ln9577Pirqv4uzk+AQJyA8I6zNokAAQIEukSgWa+PpZTes/f48ef7YwO75FK9BoEAAeEdgGwEAQIECHSXQLNeX59z+t3cLm9/xuLiDd31dt6GAIHVEhDeqyXruQQIECBAgAABAgQeJCC8rQMBAgQIECBAgACBAAHhHYBsBAECBAgQIECAAAHhbQcIECBAgAABAgQIBAgI7wBkIwgQIECAAAECBAgIbztAgAABAgQIECBAIEBAeAcgG0GAAAECBAgQIEBAeNsBAgQIECBAgAABAgECwjsA2QgCBAgQIECAAAECwtsOECBAgAABAgQIEAgQEN4ByEYQIECAAAECBAgQEN52gAABAgQIECBAgECAgPAOQDaCAAECBAgQIECAgPC2AwQIECBAgAABAgQCBIR3ALIRBAgQIECAAAECBIS3HSBAgAABAgQIECAQICC8A5CNIECAAAECBAgQICC87QABAgQIECBAgACBAAHhHYBsBAECBAgQIECAAAHhbQcIECBAgAABAgQIBAgI7wBkIwgQIECAAAECBAgIbztAgAABAgQIECBAIEBAeAcgG0GAAAECBAgQIEBAeNsBAgQIECBAgAABAgECwjsA2QgCBAgQuHCBu/fvv2K5nf59rqXbBlN6/Yb5+cULf6onECBAIE5AeMdZm0SAAAEC5ynQnK2/7Ucmp5/Q39c/9J1H5NMlta/JpXx0pNW66Vt79+4eabWO5ZTa5znCxwgQILDqAsJ71YkNIECAAIELFWjV639S37596+ahTQ96VC4ptZdKyXfnXP5ytNl85YXO8XkCBAispoDwXk1dzyZAgACBFRFoNRqvGR8e/snJrdt+4Hkllbv7U/q3m5rNL6zIMA8hQIDAKgkI71WC9VgCBAgQWDmB5uzUk4bXDV21e8dFqS/lW9o5fSWndHEu6URf6nvzxta1n8splZWb6EkECBBYeQHhvfKmnkiAAAECKyxwdUp9E7t3f+qSiYmPbOvr+/3cai2t8AiPI0CAwKoLCO9VJzaAAAECBFZCYL5ef2t/f/8Hr7jxxs+vxPM8gwABAtECwjta3DwCBAgQOC+BZr3+L3Iuu/YuLL7pvB7gQwQIEFhjAeG9xhdgPAECBAicm0BrZubJ7Vp6476FxWf7YwPPzcxXESDQWQLCu7Puw2kIECBA4GEEjuzZM95eXv6tpVOnfv2Zt932dVAECBComoDwrtqNOS8BAgQIECBAgEAlBYR3Ja/NoQkQIECAAAECBKomILyrdmPOS4AAAQIECBAgUEkB4V3Ja3NoAgQIECBAgACBqgkI76rdmPMSIECAAAECBAhUUkB4V/LaHJoAAQIECBAgQKBqAsK7ajfmvAQIECBAgAABApUUEN6VvDaHJkCAAAECBAgQqJqA8K7ajTkvAQIECBAgQIBAJQWEdyWvzaEJECBAgAABAgSqJiC8q3ZjzkuAAAECBAgQIFBJAeFdyWtzaAIECBAgQIAAgaoJCO+q3ZjzEiBAgAABAgQIVFJAeFfy2hyaAAECBAgQIECgagLCu2o35rwECBAgQIAAAQKVFBDelbw2hyZAgAABAgQIEKiagPCu2o05LwECBAgQIECAQCUFhHclr82hCRAgQIAAAQIEqiYgvKt2Y85LgAABAgQIECBQSQHhXclrc2gCBAgQIECAAIGqCQjvqt2Y8xIgQIAAAQIECFRSQHhX8tocmgABAgQIECBAoGoCwrtqN+a8BAgQIECAAAEClRT4f5EBhW7A9r62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图片 1" descr="logo_menu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4045" y="902335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（此部分一带而过，简略介绍）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741431" y="247189"/>
            <a:ext cx="2998788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研究的创新点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logo_menu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718571" y="238933"/>
            <a:ext cx="299878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研究计划进度和任务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_menu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726191" y="237028"/>
            <a:ext cx="299878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已取得的研究工作进展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_menu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内容占位符 3"/>
          <p:cNvGraphicFramePr/>
          <p:nvPr>
            <p:custDataLst>
              <p:tags r:id="rId1"/>
            </p:custDataLst>
          </p:nvPr>
        </p:nvGraphicFramePr>
        <p:xfrm>
          <a:off x="330337" y="986411"/>
          <a:ext cx="8469106" cy="2738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860"/>
                <a:gridCol w="2465263"/>
                <a:gridCol w="3402330"/>
                <a:gridCol w="2070653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序号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任务合同书中的任务指标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指标完成情况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完成评价</a:t>
                      </a:r>
                      <a:endParaRPr lang="zh-CN" altLang="en-US" sz="1200" dirty="0"/>
                    </a:p>
                  </a:txBody>
                  <a:tcPr/>
                </a:tc>
              </a:tr>
              <a:tr h="553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/>
                        <a:t>任务</a:t>
                      </a:r>
                      <a:r>
                        <a:rPr lang="en-US" sz="1000" kern="0" dirty="0"/>
                        <a:t>1</a:t>
                      </a: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  <a:tr h="413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/>
                        <a:t>任务</a:t>
                      </a:r>
                      <a:r>
                        <a:rPr lang="en-US" sz="1000" kern="0"/>
                        <a:t>2</a:t>
                      </a: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  <a:tr h="413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/>
                        <a:t>任务</a:t>
                      </a:r>
                      <a:r>
                        <a:rPr lang="en-US" sz="1000" kern="0"/>
                        <a:t>3</a:t>
                      </a: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  <a:tr h="431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kern="100" dirty="0" smtClean="0"/>
                        <a:t>任务</a:t>
                      </a:r>
                      <a:r>
                        <a:rPr lang="en-US" sz="1000" kern="100" dirty="0" smtClean="0"/>
                        <a:t>4</a:t>
                      </a:r>
                      <a:endParaRPr 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000" kern="1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  <a:tr h="468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kern="100" dirty="0" smtClean="0"/>
                        <a:t>任务</a:t>
                      </a:r>
                      <a:r>
                        <a:rPr lang="en-US" sz="1000" kern="100" dirty="0" smtClean="0"/>
                        <a:t>5</a:t>
                      </a:r>
                      <a:endParaRPr 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000" kern="1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</a:tbl>
          </a:graphicData>
        </a:graphic>
      </p:graphicFrame>
      <p:sp>
        <p:nvSpPr>
          <p:cNvPr id="4" name="灯片编号占位符 2"/>
          <p:cNvSpPr txBox="1">
            <a:spLocks noChangeArrowheads="1"/>
          </p:cNvSpPr>
          <p:nvPr/>
        </p:nvSpPr>
        <p:spPr bwMode="auto">
          <a:xfrm>
            <a:off x="8543925" y="6356350"/>
            <a:ext cx="561975" cy="365125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D03E22-86C5-4781-BD3E-E2135DD81D7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23"/>
          <p:cNvSpPr txBox="1"/>
          <p:nvPr/>
        </p:nvSpPr>
        <p:spPr>
          <a:xfrm>
            <a:off x="701675" y="252602"/>
            <a:ext cx="299878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目标任务完成情况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logo_menu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708301" y="235614"/>
            <a:ext cx="299878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发表论文论著情况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logo_menu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  <p:graphicFrame>
        <p:nvGraphicFramePr>
          <p:cNvPr id="4" name="内容占位符 3"/>
          <p:cNvGraphicFramePr/>
          <p:nvPr>
            <p:custDataLst>
              <p:tags r:id="rId2"/>
            </p:custDataLst>
          </p:nvPr>
        </p:nvGraphicFramePr>
        <p:xfrm>
          <a:off x="337503" y="986411"/>
          <a:ext cx="8469106" cy="2694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80"/>
                <a:gridCol w="2729230"/>
                <a:gridCol w="1809115"/>
                <a:gridCol w="596900"/>
                <a:gridCol w="760722"/>
                <a:gridCol w="2263259"/>
              </a:tblGrid>
              <a:tr h="659130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200" dirty="0"/>
                        <a:t>序号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200" dirty="0"/>
                        <a:t>文章名称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zh-CN" altLang="en-US" sz="1200" dirty="0"/>
                        <a:t>期刊名称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zh-CN" altLang="en-US" sz="1200" dirty="0"/>
                        <a:t>影响因子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200" dirty="0">
                          <a:sym typeface="+mn-ea"/>
                        </a:rPr>
                        <a:t>是否标注课题及编号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200" dirty="0">
                          <a:sym typeface="+mn-ea"/>
                        </a:rPr>
                        <a:t>作者署名情况（仅罗列署名实验室的作者姓名、作者排序、是否共同作者、单位排序）</a:t>
                      </a:r>
                      <a:endParaRPr lang="zh-CN" altLang="en-US" sz="1200" dirty="0"/>
                    </a:p>
                  </a:txBody>
                  <a:tcPr/>
                </a:tc>
              </a:tr>
              <a:tr h="472440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/>
                        <a:t>1</a:t>
                      </a: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  <a:tr h="413726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/>
                        <a:t>2</a:t>
                      </a: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  <a:tr h="413726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/>
                        <a:t>3</a:t>
                      </a:r>
                      <a:endParaRPr lang="zh-CN" sz="1000" kern="10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  <a:tr h="286119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 smtClean="0"/>
                        <a:t>4</a:t>
                      </a:r>
                      <a:endParaRPr 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000" kern="1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  <a:tr h="285667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 smtClean="0"/>
                        <a:t>5</a:t>
                      </a:r>
                      <a:endParaRPr lang="en-US" sz="10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zh-CN" altLang="en-US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kern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41826" marR="41826" marT="0" marB="0" anchor="ctr"/>
                </a:tc>
                <a:tc>
                  <a:txBody>
                    <a:bodyPr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000" kern="1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41826" marR="41826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708301" y="235614"/>
            <a:ext cx="299878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人才培养情况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logo_menu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670" y="325120"/>
            <a:ext cx="1880235" cy="2743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e0b5f3b0-a9d9-485f-a55e-603960ad3d48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ABLE_BEAUTIFY" val="smartTable{1228829f-3b1a-4296-a66c-cc69a9fe3fb0}"/>
</p:tagLst>
</file>

<file path=ppt/tags/tag4.xml><?xml version="1.0" encoding="utf-8"?>
<p:tagLst xmlns:p="http://schemas.openxmlformats.org/presentationml/2006/main">
  <p:tag name="KSO_WM_UNIT_TABLE_BEAUTIFY" val="smartTable{1228829f-3b1a-4296-a66c-cc69a9fe3fb0}"/>
  <p:tag name="KSO_WM_BEAUTIFY_FLAG" val=""/>
</p:tagLst>
</file>

<file path=ppt/tags/tag5.xml><?xml version="1.0" encoding="utf-8"?>
<p:tagLst xmlns:p="http://schemas.openxmlformats.org/presentationml/2006/main">
  <p:tag name="KSO_WPP_MARK_KEY" val="29056665-9f82-48b2-8abd-689f593f2380"/>
  <p:tag name="COMMONDATA" val="eyJoZGlkIjoiZGIyNWZmMDkzMzFiNDJmYWM5ODI4OWZmNDI2OGFjY2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WPS 演示</Application>
  <PresentationFormat>全屏显示(16:9)</PresentationFormat>
  <Paragraphs>84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隶书</vt:lpstr>
      <vt:lpstr>Arial Black</vt:lpstr>
      <vt:lpstr>黑体</vt:lpstr>
      <vt:lpstr>Times New Roman</vt:lpstr>
      <vt:lpstr>Times New Roman</vt:lpstr>
      <vt:lpstr>等线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</cp:lastModifiedBy>
  <cp:revision>400</cp:revision>
  <dcterms:created xsi:type="dcterms:W3CDTF">2020-06-12T01:26:00Z</dcterms:created>
  <dcterms:modified xsi:type="dcterms:W3CDTF">2023-05-10T03:13:35Z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A940DD52A58347C59EA5C9441C9E9EF9</vt:lpwstr>
  </property>
</Properties>
</file>